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63" r:id="rId6"/>
    <p:sldId id="261" r:id="rId7"/>
    <p:sldId id="265" r:id="rId8"/>
    <p:sldId id="266"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de-DE"/>
              <a:t>Mastertitelformat bearbeiten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‹Nr.›</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de-DE"/>
              <a:t>Mastertitelformat bearbeiten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de-DE"/>
              <a:t>Mastertitelformat bearbeiten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de-DE"/>
              <a:t>Mastertitelformat bearbeiten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447191" y="2824269"/>
            <a:ext cx="4645152" cy="26444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412362" y="2821491"/>
            <a:ext cx="4645152" cy="263737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de-DE"/>
              <a:t>Mastertitelformat bearbeiten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12/2/2021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12/2/2021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‹Nr.›</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D99FD3ED-A5B1-4C11-9D56-DC60EAC7AB52}"/>
              </a:ext>
            </a:extLst>
          </p:cNvPr>
          <p:cNvSpPr>
            <a:spLocks noGrp="1"/>
          </p:cNvSpPr>
          <p:nvPr>
            <p:ph type="subTitle" idx="1"/>
          </p:nvPr>
        </p:nvSpPr>
        <p:spPr>
          <a:xfrm>
            <a:off x="461639" y="3806412"/>
            <a:ext cx="11141476" cy="1893052"/>
          </a:xfrm>
        </p:spPr>
        <p:txBody>
          <a:bodyPr>
            <a:normAutofit/>
          </a:bodyPr>
          <a:lstStyle/>
          <a:p>
            <a:pPr algn="ctr"/>
            <a:r>
              <a:rPr lang="de-DE" sz="6000" b="1" dirty="0">
                <a:latin typeface="AR BLANCA" panose="02000000000000000000" pitchFamily="2" charset="0"/>
              </a:rPr>
              <a:t>Umgang mit </a:t>
            </a:r>
            <a:r>
              <a:rPr lang="de-DE" sz="6000" b="1" dirty="0" err="1">
                <a:latin typeface="AR BLANCA" panose="02000000000000000000" pitchFamily="2" charset="0"/>
              </a:rPr>
              <a:t>endlickeit</a:t>
            </a:r>
            <a:r>
              <a:rPr lang="de-DE" sz="6000" b="1" dirty="0">
                <a:latin typeface="AR BLANCA" panose="02000000000000000000" pitchFamily="2" charset="0"/>
              </a:rPr>
              <a:t> </a:t>
            </a:r>
          </a:p>
        </p:txBody>
      </p:sp>
      <p:pic>
        <p:nvPicPr>
          <p:cNvPr id="1026" name="Picture 2" descr="Quellbild anzeigen">
            <a:extLst>
              <a:ext uri="{FF2B5EF4-FFF2-40B4-BE49-F238E27FC236}">
                <a16:creationId xmlns:a16="http://schemas.microsoft.com/office/drawing/2014/main" id="{DFFF4F74-20A6-4F34-9E2F-2492040EB6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2005" y="0"/>
            <a:ext cx="5148931"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299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B22641-C482-4004-A789-9EEECC8FEC90}"/>
              </a:ext>
            </a:extLst>
          </p:cNvPr>
          <p:cNvSpPr>
            <a:spLocks noGrp="1"/>
          </p:cNvSpPr>
          <p:nvPr>
            <p:ph type="title"/>
          </p:nvPr>
        </p:nvSpPr>
        <p:spPr/>
        <p:txBody>
          <a:bodyPr/>
          <a:lstStyle/>
          <a:p>
            <a:r>
              <a:rPr lang="de-DE" dirty="0"/>
              <a:t>Meine Gedanken zur heutigen Stunde</a:t>
            </a:r>
          </a:p>
        </p:txBody>
      </p:sp>
      <p:sp>
        <p:nvSpPr>
          <p:cNvPr id="3" name="Inhaltsplatzhalter 2">
            <a:extLst>
              <a:ext uri="{FF2B5EF4-FFF2-40B4-BE49-F238E27FC236}">
                <a16:creationId xmlns:a16="http://schemas.microsoft.com/office/drawing/2014/main" id="{89DCE5B2-ACE9-445B-99BB-ACC480F67870}"/>
              </a:ext>
            </a:extLst>
          </p:cNvPr>
          <p:cNvSpPr>
            <a:spLocks noGrp="1"/>
          </p:cNvSpPr>
          <p:nvPr>
            <p:ph idx="1"/>
          </p:nvPr>
        </p:nvSpPr>
        <p:spPr/>
        <p:txBody>
          <a:bodyPr/>
          <a:lstStyle/>
          <a:p>
            <a:r>
              <a:rPr lang="de-DE" dirty="0"/>
              <a:t>Die heutige Stunde über das Thema „Leben mit einer schlimmen Diagnose“ war sehr heftig für mich. Sie hat Ängste angesprochen, die viele Menschen teilen. Wenn so eine schlimme Diagnose auftritt, ändert sie das ganze Leben. Nicht nur von einem selbst, sondern von allen drum herum.  Alles ändert sich. Mit so etwas befasst man sich eigentlich nicht im Alltag, dennoch sollte einem immer klar sein, dass es jeden treffen kann.  </a:t>
            </a:r>
          </a:p>
        </p:txBody>
      </p:sp>
    </p:spTree>
    <p:extLst>
      <p:ext uri="{BB962C8B-B14F-4D97-AF65-F5344CB8AC3E}">
        <p14:creationId xmlns:p14="http://schemas.microsoft.com/office/powerpoint/2010/main" val="37066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1E85DB-F3C2-4BBE-9397-DCE4F32F2277}"/>
              </a:ext>
            </a:extLst>
          </p:cNvPr>
          <p:cNvSpPr>
            <a:spLocks noGrp="1"/>
          </p:cNvSpPr>
          <p:nvPr>
            <p:ph type="title"/>
          </p:nvPr>
        </p:nvSpPr>
        <p:spPr/>
        <p:txBody>
          <a:bodyPr/>
          <a:lstStyle/>
          <a:p>
            <a:r>
              <a:rPr lang="de-DE" dirty="0"/>
              <a:t>Inhaltsverzeichnis </a:t>
            </a:r>
          </a:p>
        </p:txBody>
      </p:sp>
      <p:sp>
        <p:nvSpPr>
          <p:cNvPr id="3" name="Inhaltsplatzhalter 2">
            <a:extLst>
              <a:ext uri="{FF2B5EF4-FFF2-40B4-BE49-F238E27FC236}">
                <a16:creationId xmlns:a16="http://schemas.microsoft.com/office/drawing/2014/main" id="{28B35152-1D18-412D-B68D-178CED22EC02}"/>
              </a:ext>
            </a:extLst>
          </p:cNvPr>
          <p:cNvSpPr>
            <a:spLocks noGrp="1"/>
          </p:cNvSpPr>
          <p:nvPr>
            <p:ph idx="1"/>
          </p:nvPr>
        </p:nvSpPr>
        <p:spPr/>
        <p:txBody>
          <a:bodyPr>
            <a:normAutofit/>
          </a:bodyPr>
          <a:lstStyle/>
          <a:p>
            <a:r>
              <a:rPr lang="de-DE" dirty="0"/>
              <a:t>1. Allgemeiner Überblick über das Thema </a:t>
            </a:r>
          </a:p>
          <a:p>
            <a:r>
              <a:rPr lang="de-DE" dirty="0"/>
              <a:t>2. Altern </a:t>
            </a:r>
          </a:p>
          <a:p>
            <a:r>
              <a:rPr lang="de-DE" dirty="0"/>
              <a:t>3. Wenn ich noch einen Tag zu leben hätte </a:t>
            </a:r>
          </a:p>
          <a:p>
            <a:r>
              <a:rPr lang="de-DE" dirty="0"/>
              <a:t>4. Sterbehilfe </a:t>
            </a:r>
          </a:p>
          <a:p>
            <a:r>
              <a:rPr lang="de-DE" dirty="0"/>
              <a:t>5. Tod in den verschiedenen Religionen </a:t>
            </a:r>
          </a:p>
          <a:p>
            <a:r>
              <a:rPr lang="de-DE" dirty="0"/>
              <a:t>6. Entscheidung gegen das Leben  </a:t>
            </a:r>
          </a:p>
          <a:p>
            <a:r>
              <a:rPr lang="de-DE" dirty="0"/>
              <a:t>7. Das „Leben“ nach dem Tod  </a:t>
            </a:r>
          </a:p>
        </p:txBody>
      </p:sp>
    </p:spTree>
    <p:extLst>
      <p:ext uri="{BB962C8B-B14F-4D97-AF65-F5344CB8AC3E}">
        <p14:creationId xmlns:p14="http://schemas.microsoft.com/office/powerpoint/2010/main" val="2908273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95FC4A-EB00-4533-8DCB-2FD00C754E19}"/>
              </a:ext>
            </a:extLst>
          </p:cNvPr>
          <p:cNvSpPr>
            <a:spLocks noGrp="1"/>
          </p:cNvSpPr>
          <p:nvPr>
            <p:ph type="title"/>
          </p:nvPr>
        </p:nvSpPr>
        <p:spPr>
          <a:xfrm>
            <a:off x="2774352" y="966497"/>
            <a:ext cx="9603275" cy="1049235"/>
          </a:xfrm>
        </p:spPr>
        <p:txBody>
          <a:bodyPr>
            <a:normAutofit fontScale="90000"/>
          </a:bodyPr>
          <a:lstStyle/>
          <a:p>
            <a:r>
              <a:rPr lang="de-DE" b="1" dirty="0">
                <a:effectLst>
                  <a:outerShdw blurRad="38100" dist="19050" dir="2700000" algn="tl">
                    <a:schemeClr val="dk1">
                      <a:alpha val="40000"/>
                    </a:schemeClr>
                  </a:outerShdw>
                </a:effectLst>
              </a:rPr>
              <a:t>ALTERN- wie beeinträchtigt </a:t>
            </a:r>
            <a:br>
              <a:rPr lang="de-DE" b="1" dirty="0">
                <a:effectLst>
                  <a:outerShdw blurRad="38100" dist="19050" dir="2700000" algn="tl">
                    <a:schemeClr val="dk1">
                      <a:alpha val="40000"/>
                    </a:schemeClr>
                  </a:outerShdw>
                </a:effectLst>
              </a:rPr>
            </a:br>
            <a:r>
              <a:rPr lang="de-DE" b="1" dirty="0">
                <a:effectLst>
                  <a:outerShdw blurRad="38100" dist="19050" dir="2700000" algn="tl">
                    <a:schemeClr val="dk1">
                      <a:alpha val="40000"/>
                    </a:schemeClr>
                  </a:outerShdw>
                </a:effectLst>
              </a:rPr>
              <a:t>unser alter unser Leben?</a:t>
            </a:r>
            <a:br>
              <a:rPr lang="de-DE" dirty="0"/>
            </a:br>
            <a:r>
              <a:rPr lang="de-DE" b="1" dirty="0"/>
              <a:t> </a:t>
            </a:r>
          </a:p>
        </p:txBody>
      </p:sp>
      <p:sp>
        <p:nvSpPr>
          <p:cNvPr id="3" name="Inhaltsplatzhalter 2">
            <a:extLst>
              <a:ext uri="{FF2B5EF4-FFF2-40B4-BE49-F238E27FC236}">
                <a16:creationId xmlns:a16="http://schemas.microsoft.com/office/drawing/2014/main" id="{D3E46C03-E6C8-4C0A-B040-F23DE1BFE8DA}"/>
              </a:ext>
            </a:extLst>
          </p:cNvPr>
          <p:cNvSpPr>
            <a:spLocks noGrp="1"/>
          </p:cNvSpPr>
          <p:nvPr>
            <p:ph idx="1"/>
          </p:nvPr>
        </p:nvSpPr>
        <p:spPr/>
        <p:txBody>
          <a:bodyPr/>
          <a:lstStyle/>
          <a:p>
            <a:r>
              <a:rPr lang="de-DE" dirty="0">
                <a:effectLst>
                  <a:outerShdw blurRad="38100" dist="19050" dir="2700000" algn="tl">
                    <a:schemeClr val="dk1">
                      <a:alpha val="40000"/>
                    </a:schemeClr>
                  </a:outerShdw>
                </a:effectLst>
              </a:rPr>
              <a:t>Verschiedene Arten des Alterns nach </a:t>
            </a:r>
            <a:r>
              <a:rPr lang="de-DE" dirty="0" err="1">
                <a:effectLst>
                  <a:outerShdw blurRad="38100" dist="19050" dir="2700000" algn="tl">
                    <a:schemeClr val="dk1">
                      <a:alpha val="40000"/>
                    </a:schemeClr>
                  </a:outerShdw>
                </a:effectLst>
              </a:rPr>
              <a:t>Höpflinger</a:t>
            </a:r>
            <a:r>
              <a:rPr lang="de-DE" dirty="0">
                <a:effectLst>
                  <a:outerShdw blurRad="38100" dist="19050" dir="2700000" algn="tl">
                    <a:schemeClr val="dk1">
                      <a:alpha val="40000"/>
                    </a:schemeClr>
                  </a:outerShdw>
                </a:effectLst>
              </a:rPr>
              <a:t> und </a:t>
            </a:r>
            <a:r>
              <a:rPr lang="de-DE" dirty="0" err="1">
                <a:effectLst>
                  <a:outerShdw blurRad="38100" dist="19050" dir="2700000" algn="tl">
                    <a:schemeClr val="dk1">
                      <a:alpha val="40000"/>
                    </a:schemeClr>
                  </a:outerShdw>
                </a:effectLst>
              </a:rPr>
              <a:t>Stuceklberger</a:t>
            </a:r>
            <a:endParaRPr lang="de-DE" dirty="0">
              <a:effectLst>
                <a:outerShdw blurRad="38100" dist="19050" dir="2700000" algn="tl">
                  <a:schemeClr val="dk1">
                    <a:alpha val="40000"/>
                  </a:schemeClr>
                </a:outerShdw>
              </a:effectLst>
            </a:endParaRPr>
          </a:p>
          <a:p>
            <a:r>
              <a:rPr lang="de-DE" dirty="0">
                <a:effectLst>
                  <a:outerShdw blurRad="38100" dist="19050" dir="2700000" algn="tl">
                    <a:schemeClr val="dk1">
                      <a:alpha val="40000"/>
                    </a:schemeClr>
                  </a:outerShdw>
                </a:effectLst>
              </a:rPr>
              <a:t>Deutsche und das Altern. – Wie leben „die alten“ in Deutschland </a:t>
            </a:r>
          </a:p>
          <a:p>
            <a:r>
              <a:rPr lang="de-DE" dirty="0"/>
              <a:t>Meine Gedanken zu dieser Stunde</a:t>
            </a:r>
          </a:p>
          <a:p>
            <a:endParaRPr lang="de-DE" dirty="0"/>
          </a:p>
        </p:txBody>
      </p:sp>
      <p:pic>
        <p:nvPicPr>
          <p:cNvPr id="1026" name="Picture 2" descr="Quellbild anzeigen">
            <a:extLst>
              <a:ext uri="{FF2B5EF4-FFF2-40B4-BE49-F238E27FC236}">
                <a16:creationId xmlns:a16="http://schemas.microsoft.com/office/drawing/2014/main" id="{3BED9F06-F651-488E-BEB8-403FEE8FC1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579" y="334767"/>
            <a:ext cx="774746" cy="12634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Quellbild anzeigen">
            <a:extLst>
              <a:ext uri="{FF2B5EF4-FFF2-40B4-BE49-F238E27FC236}">
                <a16:creationId xmlns:a16="http://schemas.microsoft.com/office/drawing/2014/main" id="{A46C4272-69EF-419E-9A48-CBC09E53B1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5238" y="198577"/>
            <a:ext cx="993672" cy="1535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8577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34E406-A607-430D-89BA-654FD8A8058C}"/>
              </a:ext>
            </a:extLst>
          </p:cNvPr>
          <p:cNvSpPr>
            <a:spLocks noGrp="1"/>
          </p:cNvSpPr>
          <p:nvPr>
            <p:ph type="title"/>
          </p:nvPr>
        </p:nvSpPr>
        <p:spPr/>
        <p:txBody>
          <a:bodyPr/>
          <a:lstStyle/>
          <a:p>
            <a:r>
              <a:rPr lang="de-DE" dirty="0"/>
              <a:t>Alt zu sein bedeutet für mich,…</a:t>
            </a:r>
          </a:p>
        </p:txBody>
      </p:sp>
      <p:sp>
        <p:nvSpPr>
          <p:cNvPr id="3" name="Inhaltsplatzhalter 2">
            <a:extLst>
              <a:ext uri="{FF2B5EF4-FFF2-40B4-BE49-F238E27FC236}">
                <a16:creationId xmlns:a16="http://schemas.microsoft.com/office/drawing/2014/main" id="{61704719-514F-4935-A5EA-B12048734CF6}"/>
              </a:ext>
            </a:extLst>
          </p:cNvPr>
          <p:cNvSpPr>
            <a:spLocks noGrp="1"/>
          </p:cNvSpPr>
          <p:nvPr>
            <p:ph idx="1"/>
          </p:nvPr>
        </p:nvSpPr>
        <p:spPr/>
        <p:txBody>
          <a:bodyPr/>
          <a:lstStyle/>
          <a:p>
            <a:r>
              <a:rPr lang="de-DE" dirty="0"/>
              <a:t>mich über „Kleinigkeiten“ aufzuregen </a:t>
            </a:r>
          </a:p>
          <a:p>
            <a:r>
              <a:rPr lang="de-DE" dirty="0"/>
              <a:t>dass mein Körper nicht mehr so fit ist wie früher </a:t>
            </a:r>
          </a:p>
          <a:p>
            <a:r>
              <a:rPr lang="de-DE" dirty="0"/>
              <a:t>Kinder zu bekommen </a:t>
            </a:r>
          </a:p>
          <a:p>
            <a:endParaRPr lang="de-DE" dirty="0"/>
          </a:p>
          <a:p>
            <a:endParaRPr lang="de-DE" dirty="0"/>
          </a:p>
        </p:txBody>
      </p:sp>
    </p:spTree>
    <p:extLst>
      <p:ext uri="{BB962C8B-B14F-4D97-AF65-F5344CB8AC3E}">
        <p14:creationId xmlns:p14="http://schemas.microsoft.com/office/powerpoint/2010/main" val="2517168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3D5736-9FCD-4124-8ACF-68AA76F1C691}"/>
              </a:ext>
            </a:extLst>
          </p:cNvPr>
          <p:cNvSpPr>
            <a:spLocks noGrp="1"/>
          </p:cNvSpPr>
          <p:nvPr>
            <p:ph type="title"/>
          </p:nvPr>
        </p:nvSpPr>
        <p:spPr/>
        <p:txBody>
          <a:bodyPr/>
          <a:lstStyle/>
          <a:p>
            <a:r>
              <a:rPr lang="de-DE" dirty="0"/>
              <a:t>Meine Gedanken zum Thema Altern: </a:t>
            </a:r>
          </a:p>
        </p:txBody>
      </p:sp>
      <p:sp>
        <p:nvSpPr>
          <p:cNvPr id="3" name="Inhaltsplatzhalter 2">
            <a:extLst>
              <a:ext uri="{FF2B5EF4-FFF2-40B4-BE49-F238E27FC236}">
                <a16:creationId xmlns:a16="http://schemas.microsoft.com/office/drawing/2014/main" id="{A7310CEA-F262-4CB0-8EF0-C3313A1E52E6}"/>
              </a:ext>
            </a:extLst>
          </p:cNvPr>
          <p:cNvSpPr>
            <a:spLocks noGrp="1"/>
          </p:cNvSpPr>
          <p:nvPr>
            <p:ph idx="1"/>
          </p:nvPr>
        </p:nvSpPr>
        <p:spPr/>
        <p:txBody>
          <a:bodyPr/>
          <a:lstStyle/>
          <a:p>
            <a:r>
              <a:rPr lang="de-DE" dirty="0"/>
              <a:t>Die heutige Stunde hat mich nachdenklich gemacht. Für jeden bedeutet „altern“ etwas anderes. Es ist nicht nur etwas körperliches, sondern auch Geist und Seele verändern sich. Der Blickwinkel wandelt und auf einmal ist man nicht mehr so unbeschwert wie früher.  Damals haben andere auf einen Acht gegeben, wenn man alt ist gibt man selbst auf andere Acht.  Dennoch kann altern auch etwas sehr schönes sein. Wenn man viel in seinem Leben erreicht hat, kann das einem sehr viel Ruhe und Kraft geben. Der Lebensmittelpunkt verschiebt sich, was aber sehr positiv enden kann. Ich hoffe, dass wenn ich alt bin ich glücklich auf mein Leben zurück blicken kann. </a:t>
            </a:r>
          </a:p>
          <a:p>
            <a:endParaRPr lang="de-DE" dirty="0"/>
          </a:p>
        </p:txBody>
      </p:sp>
    </p:spTree>
    <p:extLst>
      <p:ext uri="{BB962C8B-B14F-4D97-AF65-F5344CB8AC3E}">
        <p14:creationId xmlns:p14="http://schemas.microsoft.com/office/powerpoint/2010/main" val="2694242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06A23F-EBBE-49CE-A4F8-6ACDB3300F7F}"/>
              </a:ext>
            </a:extLst>
          </p:cNvPr>
          <p:cNvSpPr>
            <a:spLocks noGrp="1"/>
          </p:cNvSpPr>
          <p:nvPr>
            <p:ph type="title"/>
          </p:nvPr>
        </p:nvSpPr>
        <p:spPr/>
        <p:txBody>
          <a:bodyPr/>
          <a:lstStyle/>
          <a:p>
            <a:r>
              <a:rPr lang="de-DE" dirty="0"/>
              <a:t>Wenn ich noch einen tag zu leben hätte … würde ich… </a:t>
            </a:r>
          </a:p>
        </p:txBody>
      </p:sp>
      <p:sp>
        <p:nvSpPr>
          <p:cNvPr id="3" name="Inhaltsplatzhalter 2">
            <a:extLst>
              <a:ext uri="{FF2B5EF4-FFF2-40B4-BE49-F238E27FC236}">
                <a16:creationId xmlns:a16="http://schemas.microsoft.com/office/drawing/2014/main" id="{1931D7E6-BA69-4DA8-8259-2F5C6C6A6DFF}"/>
              </a:ext>
            </a:extLst>
          </p:cNvPr>
          <p:cNvSpPr>
            <a:spLocks noGrp="1"/>
          </p:cNvSpPr>
          <p:nvPr>
            <p:ph idx="1"/>
          </p:nvPr>
        </p:nvSpPr>
        <p:spPr/>
        <p:txBody>
          <a:bodyPr/>
          <a:lstStyle/>
          <a:p>
            <a:pPr marL="0" indent="0">
              <a:buNone/>
            </a:pPr>
            <a:r>
              <a:rPr lang="de-DE" dirty="0"/>
              <a:t>Leonie und die Diagnose Krebs </a:t>
            </a:r>
          </a:p>
          <a:p>
            <a:pPr marL="0" indent="0">
              <a:buNone/>
            </a:pPr>
            <a:r>
              <a:rPr lang="de-DE" dirty="0"/>
              <a:t>Was im Leben wirklich zählt </a:t>
            </a:r>
          </a:p>
          <a:p>
            <a:pPr marL="0" indent="0">
              <a:buNone/>
            </a:pPr>
            <a:r>
              <a:rPr lang="de-DE" dirty="0"/>
              <a:t>Nicos Schicksal </a:t>
            </a:r>
          </a:p>
          <a:p>
            <a:pPr marL="0" indent="0">
              <a:buNone/>
            </a:pPr>
            <a:r>
              <a:rPr lang="de-DE" dirty="0"/>
              <a:t>Meine </a:t>
            </a:r>
            <a:r>
              <a:rPr lang="de-DE" dirty="0" err="1"/>
              <a:t>Bucketliste</a:t>
            </a:r>
            <a:r>
              <a:rPr lang="de-DE" dirty="0"/>
              <a:t> </a:t>
            </a:r>
          </a:p>
          <a:p>
            <a:pPr marL="0" indent="0">
              <a:buNone/>
            </a:pPr>
            <a:endParaRPr lang="de-DE" dirty="0"/>
          </a:p>
        </p:txBody>
      </p:sp>
      <p:pic>
        <p:nvPicPr>
          <p:cNvPr id="4" name="Inhaltsplatzhalter 6">
            <a:extLst>
              <a:ext uri="{FF2B5EF4-FFF2-40B4-BE49-F238E27FC236}">
                <a16:creationId xmlns:a16="http://schemas.microsoft.com/office/drawing/2014/main" id="{33259746-F54A-4F3F-AF19-5EA97B2CA876}"/>
              </a:ext>
            </a:extLst>
          </p:cNvPr>
          <p:cNvPicPr>
            <a:picLocks noChangeAspect="1"/>
          </p:cNvPicPr>
          <p:nvPr/>
        </p:nvPicPr>
        <p:blipFill>
          <a:blip r:embed="rId2"/>
          <a:stretch>
            <a:fillRect/>
          </a:stretch>
        </p:blipFill>
        <p:spPr>
          <a:xfrm>
            <a:off x="10242242" y="1329136"/>
            <a:ext cx="1778123" cy="1747771"/>
          </a:xfrm>
          <a:prstGeom prst="rect">
            <a:avLst/>
          </a:prstGeom>
        </p:spPr>
      </p:pic>
      <p:pic>
        <p:nvPicPr>
          <p:cNvPr id="5" name="Grafik 4">
            <a:extLst>
              <a:ext uri="{FF2B5EF4-FFF2-40B4-BE49-F238E27FC236}">
                <a16:creationId xmlns:a16="http://schemas.microsoft.com/office/drawing/2014/main" id="{35B02615-3611-4D1D-891F-E363374FB6C5}"/>
              </a:ext>
            </a:extLst>
          </p:cNvPr>
          <p:cNvPicPr>
            <a:picLocks noChangeAspect="1"/>
          </p:cNvPicPr>
          <p:nvPr/>
        </p:nvPicPr>
        <p:blipFill>
          <a:blip r:embed="rId3"/>
          <a:stretch>
            <a:fillRect/>
          </a:stretch>
        </p:blipFill>
        <p:spPr>
          <a:xfrm>
            <a:off x="8946557" y="4196749"/>
            <a:ext cx="2985032" cy="1153789"/>
          </a:xfrm>
          <a:prstGeom prst="rect">
            <a:avLst/>
          </a:prstGeom>
        </p:spPr>
      </p:pic>
    </p:spTree>
    <p:extLst>
      <p:ext uri="{BB962C8B-B14F-4D97-AF65-F5344CB8AC3E}">
        <p14:creationId xmlns:p14="http://schemas.microsoft.com/office/powerpoint/2010/main" val="2670129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97430E-D1B9-4380-B238-15C96062EDBA}"/>
              </a:ext>
            </a:extLst>
          </p:cNvPr>
          <p:cNvSpPr>
            <a:spLocks noGrp="1"/>
          </p:cNvSpPr>
          <p:nvPr>
            <p:ph type="title"/>
          </p:nvPr>
        </p:nvSpPr>
        <p:spPr/>
        <p:txBody>
          <a:bodyPr/>
          <a:lstStyle/>
          <a:p>
            <a:r>
              <a:rPr lang="de-DE" dirty="0"/>
              <a:t>Leonie und die Diagnose Krebs: Meine Gedanken </a:t>
            </a:r>
          </a:p>
        </p:txBody>
      </p:sp>
      <p:sp>
        <p:nvSpPr>
          <p:cNvPr id="3" name="Inhaltsplatzhalter 2">
            <a:extLst>
              <a:ext uri="{FF2B5EF4-FFF2-40B4-BE49-F238E27FC236}">
                <a16:creationId xmlns:a16="http://schemas.microsoft.com/office/drawing/2014/main" id="{A404A13D-EAC9-4473-A84E-EF0BE9D034F4}"/>
              </a:ext>
            </a:extLst>
          </p:cNvPr>
          <p:cNvSpPr>
            <a:spLocks noGrp="1"/>
          </p:cNvSpPr>
          <p:nvPr>
            <p:ph idx="1"/>
          </p:nvPr>
        </p:nvSpPr>
        <p:spPr/>
        <p:txBody>
          <a:bodyPr/>
          <a:lstStyle/>
          <a:p>
            <a:r>
              <a:rPr lang="de-DE" dirty="0"/>
              <a:t>Das Video hat mich sehr betroffen gemacht. Ich hatte mich davor noch nie mit diesem Thema auseinander gesetzt. Ich wusste, dass es viele Menschen mit schlimmen Diagnosen gibt, aber immer denkt man: „Mich trifft es nicht!“ Jetzt dieses Video zu sehen, hat das alles sehr real gemacht. Jeden kann es jederzeit treffen. Daher sollten wir die Zeit die wir haben immer genießen und versuchen, unser Leben so schön und glücklich zu gestalten, wie wir können. </a:t>
            </a:r>
          </a:p>
          <a:p>
            <a:r>
              <a:rPr lang="de-DE" dirty="0"/>
              <a:t>Ich hoffe, dass Leonies Familie diese Zeit irgendwie verkraftet hat und dennoch ein klein wenig Glück findet. </a:t>
            </a:r>
          </a:p>
        </p:txBody>
      </p:sp>
    </p:spTree>
    <p:extLst>
      <p:ext uri="{BB962C8B-B14F-4D97-AF65-F5344CB8AC3E}">
        <p14:creationId xmlns:p14="http://schemas.microsoft.com/office/powerpoint/2010/main" val="1663840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DD09DB-F634-4F75-8B53-040FC232524D}"/>
              </a:ext>
            </a:extLst>
          </p:cNvPr>
          <p:cNvSpPr>
            <a:spLocks noGrp="1"/>
          </p:cNvSpPr>
          <p:nvPr>
            <p:ph type="title"/>
          </p:nvPr>
        </p:nvSpPr>
        <p:spPr/>
        <p:txBody>
          <a:bodyPr/>
          <a:lstStyle/>
          <a:p>
            <a:r>
              <a:rPr lang="de-DE" dirty="0"/>
              <a:t>Was im Leben wirklich zählt </a:t>
            </a:r>
          </a:p>
        </p:txBody>
      </p:sp>
      <p:sp>
        <p:nvSpPr>
          <p:cNvPr id="3" name="Inhaltsplatzhalter 2">
            <a:extLst>
              <a:ext uri="{FF2B5EF4-FFF2-40B4-BE49-F238E27FC236}">
                <a16:creationId xmlns:a16="http://schemas.microsoft.com/office/drawing/2014/main" id="{5997080E-5253-4CF8-9AE5-A713CE3D09E8}"/>
              </a:ext>
            </a:extLst>
          </p:cNvPr>
          <p:cNvSpPr>
            <a:spLocks noGrp="1"/>
          </p:cNvSpPr>
          <p:nvPr>
            <p:ph idx="1"/>
          </p:nvPr>
        </p:nvSpPr>
        <p:spPr/>
        <p:txBody>
          <a:bodyPr/>
          <a:lstStyle/>
          <a:p>
            <a:r>
              <a:rPr lang="de-DE" dirty="0"/>
              <a:t>Was für mich im Leben wirklich zählt, ist meine Familie, meine Freunde und Gesundheit. </a:t>
            </a:r>
          </a:p>
          <a:p>
            <a:r>
              <a:rPr lang="de-DE" dirty="0"/>
              <a:t>Besonders wichtig ist das Soziale für mich. Das wir alle glücklich miteinander leben können und empathisch durch die Welt gehen, damit diese ein besserer Ort sein kann. </a:t>
            </a:r>
          </a:p>
        </p:txBody>
      </p:sp>
    </p:spTree>
    <p:extLst>
      <p:ext uri="{BB962C8B-B14F-4D97-AF65-F5344CB8AC3E}">
        <p14:creationId xmlns:p14="http://schemas.microsoft.com/office/powerpoint/2010/main" val="35884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3F5489-B184-478B-8F47-368D8A857B8E}"/>
              </a:ext>
            </a:extLst>
          </p:cNvPr>
          <p:cNvSpPr>
            <a:spLocks noGrp="1"/>
          </p:cNvSpPr>
          <p:nvPr>
            <p:ph type="title"/>
          </p:nvPr>
        </p:nvSpPr>
        <p:spPr/>
        <p:txBody>
          <a:bodyPr/>
          <a:lstStyle/>
          <a:p>
            <a:r>
              <a:rPr lang="de-DE" dirty="0"/>
              <a:t>Nicos Schicksal</a:t>
            </a:r>
          </a:p>
        </p:txBody>
      </p:sp>
      <p:sp>
        <p:nvSpPr>
          <p:cNvPr id="3" name="Inhaltsplatzhalter 2">
            <a:extLst>
              <a:ext uri="{FF2B5EF4-FFF2-40B4-BE49-F238E27FC236}">
                <a16:creationId xmlns:a16="http://schemas.microsoft.com/office/drawing/2014/main" id="{75851C21-EBD4-4001-9A9A-6FBBCBFA7F54}"/>
              </a:ext>
            </a:extLst>
          </p:cNvPr>
          <p:cNvSpPr>
            <a:spLocks noGrp="1"/>
          </p:cNvSpPr>
          <p:nvPr>
            <p:ph idx="1"/>
          </p:nvPr>
        </p:nvSpPr>
        <p:spPr/>
        <p:txBody>
          <a:bodyPr/>
          <a:lstStyle/>
          <a:p>
            <a:r>
              <a:rPr lang="de-DE" dirty="0"/>
              <a:t>Der Text über Nico hat mich sehr berührt. Er ist in unserem Alter und auf einmal ändert sich sein ganzes Leben. Es besteht anstatt aus </a:t>
            </a:r>
            <a:r>
              <a:rPr lang="de-DE" dirty="0" err="1"/>
              <a:t>Fussballtraining</a:t>
            </a:r>
            <a:r>
              <a:rPr lang="de-DE" dirty="0"/>
              <a:t> aus Arztbesuchen und Angst. Ich fühle mit ihm, und hoffe sehr, dass ich sowas nicht erleben muss. In unserem Alter sollte so eine Diagnose nicht auftauchen. Da hat man sein ganzes Leben noch vor sich. Nach der Stunde war ich sehr nachdenklich. Ich werde versuchen, dass Leben so zu genießen wie es kommt. </a:t>
            </a:r>
          </a:p>
        </p:txBody>
      </p:sp>
    </p:spTree>
    <p:extLst>
      <p:ext uri="{BB962C8B-B14F-4D97-AF65-F5344CB8AC3E}">
        <p14:creationId xmlns:p14="http://schemas.microsoft.com/office/powerpoint/2010/main" val="939272359"/>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TM10001114[[fn=Katalog]]</Template>
  <TotalTime>0</TotalTime>
  <Words>614</Words>
  <Application>Microsoft Office PowerPoint</Application>
  <PresentationFormat>Breitbild</PresentationFormat>
  <Paragraphs>34</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 BLANCA</vt:lpstr>
      <vt:lpstr>Arial</vt:lpstr>
      <vt:lpstr>Gill Sans MT</vt:lpstr>
      <vt:lpstr>Galerie</vt:lpstr>
      <vt:lpstr>PowerPoint-Präsentation</vt:lpstr>
      <vt:lpstr>Inhaltsverzeichnis </vt:lpstr>
      <vt:lpstr>ALTERN- wie beeinträchtigt  unser alter unser Leben?  </vt:lpstr>
      <vt:lpstr>Alt zu sein bedeutet für mich,…</vt:lpstr>
      <vt:lpstr>Meine Gedanken zum Thema Altern: </vt:lpstr>
      <vt:lpstr>Wenn ich noch einen tag zu leben hätte … würde ich… </vt:lpstr>
      <vt:lpstr>Leonie und die Diagnose Krebs: Meine Gedanken </vt:lpstr>
      <vt:lpstr>Was im Leben wirklich zählt </vt:lpstr>
      <vt:lpstr>Nicos Schicksal</vt:lpstr>
      <vt:lpstr>Meine Gedanken zur heutigen Stunde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Bärle</dc:creator>
  <cp:lastModifiedBy>Bärle</cp:lastModifiedBy>
  <cp:revision>13</cp:revision>
  <dcterms:created xsi:type="dcterms:W3CDTF">2021-11-23T10:26:35Z</dcterms:created>
  <dcterms:modified xsi:type="dcterms:W3CDTF">2021-12-02T18:12:22Z</dcterms:modified>
</cp:coreProperties>
</file>